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8" r:id="rId2"/>
    <p:sldId id="356" r:id="rId3"/>
    <p:sldId id="341" r:id="rId4"/>
    <p:sldId id="331" r:id="rId5"/>
    <p:sldId id="352" r:id="rId6"/>
    <p:sldId id="348" r:id="rId7"/>
    <p:sldId id="345" r:id="rId8"/>
    <p:sldId id="334" r:id="rId9"/>
    <p:sldId id="347" r:id="rId10"/>
    <p:sldId id="349" r:id="rId11"/>
    <p:sldId id="336" r:id="rId12"/>
    <p:sldId id="358" r:id="rId13"/>
    <p:sldId id="342" r:id="rId14"/>
    <p:sldId id="337" r:id="rId15"/>
    <p:sldId id="359" r:id="rId16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FCC82-D40B-4603-989D-4995271D0CF9}" type="datetimeFigureOut">
              <a:rPr lang="de-DE" smtClean="0"/>
              <a:t>26.03.2023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52B5-83D2-4981-8E41-D311911935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25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E52B5-83D2-4981-8E41-D311911935B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20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29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23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47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9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62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5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47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05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51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26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6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9F62-A2A0-4248-B2D0-A7EE9171C779}" type="datetimeFigureOut">
              <a:rPr lang="de-DE" smtClean="0"/>
              <a:pPr/>
              <a:t>26.03.2023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FFB50-226C-41F9-BBD0-CB0D7C2AA7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43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orfutures.de/konzept/download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63E84-97CD-9F93-D031-F0F06D14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25" y="754525"/>
            <a:ext cx="11842595" cy="5420243"/>
          </a:xfrm>
        </p:spPr>
        <p:txBody>
          <a:bodyPr>
            <a:normAutofit fontScale="90000"/>
          </a:bodyPr>
          <a:lstStyle/>
          <a:p>
            <a:br>
              <a:rPr lang="de-DE" sz="3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3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3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3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3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3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3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3100" dirty="0">
                <a:latin typeface="Calibri" panose="020F0502020204030204" pitchFamily="34" charset="0"/>
                <a:ea typeface="Calibri" panose="020F0502020204030204" pitchFamily="34" charset="0"/>
              </a:rPr>
              <a:t>Ausstellung des BUND    </a:t>
            </a:r>
            <a:br>
              <a:rPr lang="de-DE" sz="3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3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3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de-DE" sz="4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Wildbienen fliegen auf Niedersachsen“ </a:t>
            </a: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 Naturinformationszentrum </a:t>
            </a:r>
            <a:r>
              <a:rPr lang="de-DE" sz="3200" dirty="0">
                <a:latin typeface="Calibri" panose="020F0502020204030204" pitchFamily="34" charset="0"/>
                <a:ea typeface="Calibri" panose="020F0502020204030204" pitchFamily="34" charset="0"/>
              </a:rPr>
              <a:t>Langenhagen (NIL)</a:t>
            </a:r>
            <a:b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 alten Wasserturm </a:t>
            </a:r>
            <a:b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anlässlich des 45 jährigen Bestehens der NVL</a:t>
            </a:r>
            <a:b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        					 08.03.2023</a:t>
            </a:r>
            <a:endParaRPr lang="de-DE" sz="3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592BCD-7109-B518-422F-79C13C0C5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8048"/>
            <a:ext cx="9144000" cy="239751"/>
          </a:xfrm>
        </p:spPr>
        <p:txBody>
          <a:bodyPr>
            <a:normAutofit fontScale="55000" lnSpcReduction="20000"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7170" name="Picture 2" descr="D:\NVL\NIL\20210125_13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6261" y="4293758"/>
            <a:ext cx="2022719" cy="1137424"/>
          </a:xfrm>
          <a:prstGeom prst="rect">
            <a:avLst/>
          </a:prstGeom>
          <a:noFill/>
        </p:spPr>
      </p:pic>
      <p:pic>
        <p:nvPicPr>
          <p:cNvPr id="7171" name="Grafi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4792" y="4268716"/>
            <a:ext cx="226536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97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5778497-4A00-84B1-0927-1134E457CEE2}"/>
              </a:ext>
            </a:extLst>
          </p:cNvPr>
          <p:cNvSpPr txBox="1"/>
          <p:nvPr/>
        </p:nvSpPr>
        <p:spPr>
          <a:xfrm>
            <a:off x="1033346" y="719253"/>
            <a:ext cx="101253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„Bei der Artenvielfalt . . . . geht es um unsere Nahrung, unser Wasser, unsere Luft und das alles hängt mit funktionierenden Ökosystemen zusammen. Wenn die kaputt gehen, dann gute Nacht!</a:t>
            </a:r>
          </a:p>
          <a:p>
            <a:endParaRPr lang="de-DE" sz="2800" dirty="0"/>
          </a:p>
          <a:p>
            <a:r>
              <a:rPr lang="de-DE" sz="2800" dirty="0"/>
              <a:t>Den  Klimawandel in Europa werden wir wahrscheinlich überleben,</a:t>
            </a:r>
          </a:p>
          <a:p>
            <a:r>
              <a:rPr lang="de-DE" sz="2800" dirty="0"/>
              <a:t>das Artensterben dagegen nicht.“ </a:t>
            </a:r>
            <a:endParaRPr lang="de-DE" dirty="0"/>
          </a:p>
          <a:p>
            <a:endParaRPr lang="de-DE" dirty="0"/>
          </a:p>
          <a:p>
            <a:r>
              <a:rPr lang="de-DE" sz="2000" dirty="0"/>
              <a:t>Zitat:  Harald Lesch in der Sendung  Kosmos „Artensterben“  ZDF 28.02.2023    (s.a. Mediathek)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800" dirty="0"/>
              <a:t>Lt. Harald Lesch wird es nur noch </a:t>
            </a:r>
            <a:r>
              <a:rPr lang="de-DE" sz="2800" b="1" dirty="0"/>
              <a:t>Jahrzehnte</a:t>
            </a:r>
            <a:r>
              <a:rPr lang="de-DE" sz="2800" dirty="0"/>
              <a:t> dauern, bis die Auswirkungen das Artensterbens  die Menschen bedrohen werden!</a:t>
            </a:r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58ECE9-756E-3329-B464-16012F1F3A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9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DF468C30-FB91-F24D-F640-5C37C413A72D}"/>
              </a:ext>
            </a:extLst>
          </p:cNvPr>
          <p:cNvSpPr txBox="1"/>
          <p:nvPr/>
        </p:nvSpPr>
        <p:spPr>
          <a:xfrm>
            <a:off x="1613282" y="357293"/>
            <a:ext cx="10303727" cy="620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Was haben wir als NVL bisher getan?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Bisherige Projekte der NVL zum Klima- und Artenschutz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Klimaschutz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 1978  ca. 90 ha entkusselt (Baumentfernung auf Moorflächen) im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Bissendorfer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Helstorfer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und Otternhagener Moor, um die CO</a:t>
            </a:r>
            <a:r>
              <a:rPr lang="de-DE" sz="3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²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-Aufnahme der Moore zu erhalten und zu verbessern. Unsere Einsätze erbrachten eine CO</a:t>
            </a:r>
            <a:r>
              <a:rPr lang="de-DE" sz="3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²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Bindung von ca. 23.700 t (</a:t>
            </a:r>
            <a:r>
              <a:rPr lang="de-DE" dirty="0">
                <a:hlinkClick r:id="rId2"/>
              </a:rPr>
              <a:t>www.moorfutures.de/konzept/downloads/</a:t>
            </a:r>
            <a:r>
              <a:rPr lang="de-DE" dirty="0"/>
              <a:t>).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0985"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Moore haben eine extrem gute Speicherwirkung für CO</a:t>
            </a:r>
            <a:r>
              <a:rPr lang="de-DE" sz="30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²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  Schulprojekte „Plant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planet“ im Wassereinzugsgebiet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Fuhrberger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  Jugendwaldprojekte in Zusammenarbeit mit den Forstämtern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Die Klimaerwärmung verstärkt zusätzlich das Artensterben, deshalb ist Klimaschutz auch Artenschutz</a:t>
            </a:r>
            <a:r>
              <a:rPr lang="de-DE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, u.a. der Wildbienen!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Artenschutz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Times New Roman" panose="02020603050405020304" pitchFamily="18" charset="0"/>
              </a:rPr>
              <a:t>-    Nistkästen, Futterkästen, Insektenhotels, …  u.a. für Wildbienen in Kooperation mit vielen  Schulen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de-DE" dirty="0">
                <a:latin typeface="Calibri" panose="020F0502020204030204" pitchFamily="34" charset="0"/>
                <a:cs typeface="Times New Roman" panose="02020603050405020304" pitchFamily="18" charset="0"/>
              </a:rPr>
              <a:t>Gebäudebrüterprogramme im Turm (Waldkäuze, Dohlen, Turmfalken) und im </a:t>
            </a:r>
            <a:r>
              <a:rPr lang="de-DE" dirty="0" err="1">
                <a:latin typeface="Calibri" panose="020F0502020204030204" pitchFamily="34" charset="0"/>
                <a:cs typeface="Times New Roman" panose="02020603050405020304" pitchFamily="18" charset="0"/>
              </a:rPr>
              <a:t>Oertzeweg</a:t>
            </a:r>
            <a:r>
              <a:rPr lang="de-DE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cs typeface="Times New Roman" panose="02020603050405020304" pitchFamily="18" charset="0"/>
              </a:rPr>
              <a:t>      (Mauersegler, Stare, Mehlschwalben)</a:t>
            </a:r>
          </a:p>
        </p:txBody>
      </p:sp>
    </p:spTree>
    <p:extLst>
      <p:ext uri="{BB962C8B-B14F-4D97-AF65-F5344CB8AC3E}">
        <p14:creationId xmlns:p14="http://schemas.microsoft.com/office/powerpoint/2010/main" val="156471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Jährliche Mooreinsätze mit Schulklassen und dem </a:t>
            </a:r>
            <a:r>
              <a:rPr lang="de-DE" b="1" dirty="0" err="1"/>
              <a:t>BioLAB</a:t>
            </a:r>
            <a:endParaRPr lang="de-DE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7414" y="710119"/>
            <a:ext cx="6990944" cy="552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de-DE" sz="4000" dirty="0"/>
          </a:p>
          <a:p>
            <a:r>
              <a:rPr lang="de-DE" sz="4000" u="sng" dirty="0"/>
              <a:t>Man liebt nur, was man kennt, man schützt nur, </a:t>
            </a:r>
          </a:p>
          <a:p>
            <a:r>
              <a:rPr lang="de-DE" sz="4000" u="sng" dirty="0"/>
              <a:t>was man liebt!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760CA43-EF7E-BE29-EF62-A57836ABA76E}"/>
              </a:ext>
            </a:extLst>
          </p:cNvPr>
          <p:cNvSpPr txBox="1"/>
          <p:nvPr/>
        </p:nvSpPr>
        <p:spPr>
          <a:xfrm>
            <a:off x="758284" y="416147"/>
            <a:ext cx="1103970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dirty="0"/>
              <a:t>      Was können wir als NVL weiter tun?</a:t>
            </a:r>
          </a:p>
          <a:p>
            <a:endParaRPr lang="de-DE" sz="2800" dirty="0"/>
          </a:p>
          <a:p>
            <a:r>
              <a:rPr lang="de-DE" sz="2800" dirty="0"/>
              <a:t>In Langenhagen bietet sich eine fast historische Möglichkeit:</a:t>
            </a:r>
          </a:p>
          <a:p>
            <a:endParaRPr lang="de-DE" sz="2800" dirty="0"/>
          </a:p>
          <a:p>
            <a:pPr marL="514350" indent="-514350">
              <a:buAutoNum type="arabicPeriod"/>
            </a:pPr>
            <a:r>
              <a:rPr lang="de-DE" sz="2800" dirty="0"/>
              <a:t>Im Gesamtrahmenplan Langenhagen stehen finanzielle Mittel von EU, Bund und Land u.a. für die Sanierung des Stadtparks bereit.</a:t>
            </a:r>
          </a:p>
          <a:p>
            <a:pPr marL="514350" indent="-514350">
              <a:buAutoNum type="arabicPeriod"/>
            </a:pPr>
            <a:endParaRPr lang="de-DE" sz="2800" dirty="0"/>
          </a:p>
          <a:p>
            <a:pPr marL="514350" indent="-514350">
              <a:buAutoNum type="arabicPeriod" startAt="2"/>
            </a:pPr>
            <a:r>
              <a:rPr lang="de-DE" sz="2800" dirty="0"/>
              <a:t>Das Pumpenhausgelände unmittelbar vor der Haustür des Wasserturms der NVL steht nach 50 Jahren Taubenzuchtbetrieb gerade jetzt wieder frei zur Verfügung.</a:t>
            </a:r>
          </a:p>
          <a:p>
            <a:pPr marL="514350" indent="-514350">
              <a:buAutoNum type="arabicPeriod" startAt="2"/>
            </a:pPr>
            <a:endParaRPr lang="de-DE" sz="2800" dirty="0"/>
          </a:p>
          <a:p>
            <a:r>
              <a:rPr lang="de-DE" sz="2800" dirty="0"/>
              <a:t>Hier ließen sich diverse Projekte zum Klima- und Artenschutz mit Strahl- und Werbewirkung in die Region unter Leitung der NVL umsetzen.</a:t>
            </a:r>
          </a:p>
        </p:txBody>
      </p:sp>
    </p:spTree>
    <p:extLst>
      <p:ext uri="{BB962C8B-B14F-4D97-AF65-F5344CB8AC3E}">
        <p14:creationId xmlns:p14="http://schemas.microsoft.com/office/powerpoint/2010/main" val="3189893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F0BF52F5-F508-C7EB-5835-559C4E807AFD}"/>
              </a:ext>
            </a:extLst>
          </p:cNvPr>
          <p:cNvSpPr txBox="1"/>
          <p:nvPr/>
        </p:nvSpPr>
        <p:spPr>
          <a:xfrm>
            <a:off x="2040673" y="394579"/>
            <a:ext cx="9679259" cy="8071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Geplante Projekte der NVL zum Klima- und Artenschutz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Projekte auf dem </a:t>
            </a:r>
            <a:r>
              <a:rPr kumimoji="0" lang="de-DE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Pumpenhausgelände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 Gesamtrahmenplan Langenhagen Stadtpark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Artenschutz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  Nistkästen, Futterkästen, Insektenhotels, Igelkästen, Sandflächen, Ameisenfarm,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Blühstreifen,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für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Wildbienen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Eichhörnchen, Igel und alle anderen Tiere!!!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 Pflanzflächen für heimische, bedrohte und seltene Pflanzen, Obstsorten und Kräuter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  Ausstellungen Evolution,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Artensterben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Wasserstoff und Photovoltaik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Vermittlung naturwissenschaftlicher und Natur-Kenntnisse als Basis für      die Mitarbeit im Klima-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Artenschutz in diversen laufenden und geplanten Projekten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Botanik, Zoologie, Geologie, Bodenkunde, Wasser, Physik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551A65-232B-C20C-F273-6E6B9D3B8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62" y="251230"/>
            <a:ext cx="4754880" cy="6289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625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1860" y="345670"/>
            <a:ext cx="9375842" cy="60764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Blauschwarze Holzbiene (</a:t>
            </a:r>
            <a:r>
              <a:rPr lang="de-DE" dirty="0" err="1"/>
              <a:t>Xylocopa</a:t>
            </a:r>
            <a:r>
              <a:rPr lang="de-DE" dirty="0"/>
              <a:t> </a:t>
            </a:r>
            <a:r>
              <a:rPr lang="de-DE" dirty="0" err="1"/>
              <a:t>violacea</a:t>
            </a:r>
            <a:r>
              <a:rPr lang="de-DE" dirty="0"/>
              <a:t>)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/>
        </p:blipFill>
        <p:spPr>
          <a:xfrm>
            <a:off x="1692613" y="1261731"/>
            <a:ext cx="8239327" cy="5285000"/>
          </a:xfrm>
        </p:spPr>
      </p:pic>
      <p:sp>
        <p:nvSpPr>
          <p:cNvPr id="5" name="Textfeld 4"/>
          <p:cNvSpPr txBox="1"/>
          <p:nvPr/>
        </p:nvSpPr>
        <p:spPr>
          <a:xfrm>
            <a:off x="10126494" y="6303523"/>
            <a:ext cx="189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Foto: H.-J. </a:t>
            </a:r>
            <a:r>
              <a:rPr lang="de-DE" dirty="0" err="1"/>
              <a:t>Sessner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1DE80BE-551C-88C6-449B-817786E8DFFF}"/>
              </a:ext>
            </a:extLst>
          </p:cNvPr>
          <p:cNvSpPr txBox="1"/>
          <p:nvPr/>
        </p:nvSpPr>
        <p:spPr>
          <a:xfrm>
            <a:off x="1204331" y="1518337"/>
            <a:ext cx="1019221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Die Wildbienenausstellung ist als stellvertretendes Beispiel für die Unzahl weiterer bedrohter Arten auf unserer Erde zu verstehen! </a:t>
            </a:r>
          </a:p>
          <a:p>
            <a:endParaRPr lang="de-DE" sz="2800" dirty="0"/>
          </a:p>
          <a:p>
            <a:r>
              <a:rPr lang="de-DE" sz="2800" dirty="0"/>
              <a:t>Dazu muss man die Wildbienen in den ganz großen Zusammenhang einordnen.</a:t>
            </a:r>
          </a:p>
          <a:p>
            <a:endParaRPr lang="de-DE" sz="2800" dirty="0"/>
          </a:p>
          <a:p>
            <a:r>
              <a:rPr lang="de-DE" sz="2800" dirty="0"/>
              <a:t>Dieser Zusammenhang ist </a:t>
            </a:r>
          </a:p>
          <a:p>
            <a:endParaRPr lang="de-DE" dirty="0"/>
          </a:p>
          <a:p>
            <a:r>
              <a:rPr lang="de-DE" sz="4400" dirty="0"/>
              <a:t>        Klimaerwärmung und Artensterben!</a:t>
            </a:r>
          </a:p>
        </p:txBody>
      </p:sp>
    </p:spTree>
    <p:extLst>
      <p:ext uri="{BB962C8B-B14F-4D97-AF65-F5344CB8AC3E}">
        <p14:creationId xmlns:p14="http://schemas.microsoft.com/office/powerpoint/2010/main" val="260584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F1E3E39-C59E-4529-836E-86CE48D0C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7" y="29637"/>
            <a:ext cx="10450551" cy="682836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6F43A23-766B-1B56-2A26-54E03D3B837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379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DED22F-D0BA-BFDE-23B5-49DF1663D3F9}"/>
              </a:ext>
            </a:extLst>
          </p:cNvPr>
          <p:cNvSpPr txBox="1"/>
          <p:nvPr/>
        </p:nvSpPr>
        <p:spPr>
          <a:xfrm>
            <a:off x="7042738" y="6359426"/>
            <a:ext cx="4389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Quelle:  Buch von Dirk Steffens: „Projekt Zukunft“</a:t>
            </a:r>
          </a:p>
        </p:txBody>
      </p:sp>
    </p:spTree>
    <p:extLst>
      <p:ext uri="{BB962C8B-B14F-4D97-AF65-F5344CB8AC3E}">
        <p14:creationId xmlns:p14="http://schemas.microsoft.com/office/powerpoint/2010/main" val="252647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B55132A-A820-129D-9F01-0B0BBED2D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142" y="-646771"/>
            <a:ext cx="6634977" cy="1038848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725260C-B0C0-C5B1-A7B8-1D5A50BA50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94DB8AC-6FFE-815F-2680-4D0770185342}"/>
              </a:ext>
            </a:extLst>
          </p:cNvPr>
          <p:cNvSpPr txBox="1"/>
          <p:nvPr/>
        </p:nvSpPr>
        <p:spPr>
          <a:xfrm>
            <a:off x="1947747" y="497283"/>
            <a:ext cx="107497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Artenvielfalt  der Erde</a:t>
            </a:r>
          </a:p>
          <a:p>
            <a:endParaRPr lang="de-DE" sz="1200" dirty="0"/>
          </a:p>
          <a:p>
            <a:r>
              <a:rPr lang="de-DE" sz="2000" b="1" dirty="0"/>
              <a:t>Anzahl Arten </a:t>
            </a:r>
          </a:p>
          <a:p>
            <a:r>
              <a:rPr lang="de-DE" sz="2000" dirty="0"/>
              <a:t>Pflanzen und Tiere                                 Erde		      			   1,3 – 1,8   Millionen</a:t>
            </a:r>
          </a:p>
          <a:p>
            <a:r>
              <a:rPr lang="de-DE" sz="2000" dirty="0"/>
              <a:t>Pflanzen und Tiere                                 Deutschland                             72.000</a:t>
            </a:r>
          </a:p>
          <a:p>
            <a:r>
              <a:rPr lang="de-DE" sz="2000" dirty="0"/>
              <a:t>Gefährdete Arten                                   Erde                                           41.000   =  2,3 – 3,2 %</a:t>
            </a:r>
          </a:p>
          <a:p>
            <a:r>
              <a:rPr lang="de-DE" sz="2000" dirty="0"/>
              <a:t>Gefährdete Arten                                   Deutschland                               7.000   =     9,8 %</a:t>
            </a:r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b="1" dirty="0"/>
              <a:t>Wildbienen</a:t>
            </a:r>
          </a:p>
          <a:p>
            <a:r>
              <a:rPr lang="de-DE" sz="2000" dirty="0"/>
              <a:t>Anzahl Arten                                          Erde                                           30.000</a:t>
            </a:r>
          </a:p>
          <a:p>
            <a:r>
              <a:rPr lang="de-DE" sz="2000" dirty="0"/>
              <a:t>Anzahl Arten                                          Deutschland                                  550</a:t>
            </a:r>
            <a:endParaRPr lang="de-DE" sz="2000" b="1" dirty="0"/>
          </a:p>
          <a:p>
            <a:r>
              <a:rPr lang="de-DE" sz="2000" dirty="0"/>
              <a:t>Anzahl ausgestorben                            Deutschland                                    41</a:t>
            </a:r>
          </a:p>
          <a:p>
            <a:r>
              <a:rPr lang="de-DE" sz="2000" dirty="0"/>
              <a:t>vom Aussterben bedroht                     Deutschland                                    31    =    5,6 %</a:t>
            </a:r>
          </a:p>
          <a:p>
            <a:r>
              <a:rPr lang="de-DE" sz="2000" dirty="0"/>
              <a:t>gefährdet                                                Deutschland                                  197    =  35,8 %</a:t>
            </a:r>
          </a:p>
          <a:p>
            <a:endParaRPr lang="de-DE" sz="2400" b="1" dirty="0"/>
          </a:p>
          <a:p>
            <a:r>
              <a:rPr lang="de-DE" sz="2000" b="1" dirty="0"/>
              <a:t>Pflanzen mit Fremdbestäubung         </a:t>
            </a:r>
            <a:r>
              <a:rPr lang="de-DE" sz="2000" dirty="0"/>
              <a:t>Erde                                                 80  %</a:t>
            </a:r>
            <a:endParaRPr lang="de-DE" sz="2000" b="1" dirty="0"/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28475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A21DC05-D15A-5B22-71F3-BE27E4FDC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488" y="0"/>
            <a:ext cx="936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5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30BA59-A2FD-29E0-BC10-DA94CC8CA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6479" y="0"/>
            <a:ext cx="755904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979098" y="5188860"/>
            <a:ext cx="2051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Windschutzscheibe </a:t>
            </a:r>
          </a:p>
          <a:p>
            <a:r>
              <a:rPr lang="de-DE" dirty="0"/>
              <a:t>eines Autos heute </a:t>
            </a:r>
          </a:p>
          <a:p>
            <a:r>
              <a:rPr lang="de-DE" dirty="0"/>
              <a:t>- Insektenfrei - !!!!!</a:t>
            </a:r>
          </a:p>
          <a:p>
            <a:r>
              <a:rPr lang="de-DE" dirty="0"/>
              <a:t>Foto: T. Taube, NVL</a:t>
            </a:r>
          </a:p>
        </p:txBody>
      </p:sp>
    </p:spTree>
    <p:extLst>
      <p:ext uri="{BB962C8B-B14F-4D97-AF65-F5344CB8AC3E}">
        <p14:creationId xmlns:p14="http://schemas.microsoft.com/office/powerpoint/2010/main" val="218444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F3A246-805F-C3AB-0E8C-7D7AEAFB5ADE}"/>
              </a:ext>
            </a:extLst>
          </p:cNvPr>
          <p:cNvSpPr txBox="1"/>
          <p:nvPr/>
        </p:nvSpPr>
        <p:spPr>
          <a:xfrm>
            <a:off x="1354755" y="608097"/>
            <a:ext cx="9054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Leere Regale bei Penny in Langenhagen als Folge fehlender Bienen   Projekt des NABU Langenhagen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467" y="1382614"/>
            <a:ext cx="10388246" cy="4894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199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686</Words>
  <Application>Microsoft Office PowerPoint</Application>
  <PresentationFormat>Breitbild</PresentationFormat>
  <Paragraphs>84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      Ausstellung des BUND        „Wildbienen fliegen auf Niedersachsen“   im Naturinformationszentrum Langenhagen (NIL) im alten Wasserturm  anlässlich des 45 jährigen Bestehens der NVL                                                                          08.03.2023</vt:lpstr>
      <vt:lpstr> Blauschwarze Holzbiene (Xylocopa violacea)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Jährliche Mooreinsätze mit Schulklassen und dem BioLAB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Basilika Sagrada Familia Barcelona</dc:title>
  <dc:creator>thomas_taube@t-online.de</dc:creator>
  <cp:lastModifiedBy>Ursula Koch</cp:lastModifiedBy>
  <cp:revision>86</cp:revision>
  <dcterms:created xsi:type="dcterms:W3CDTF">2022-11-03T20:43:01Z</dcterms:created>
  <dcterms:modified xsi:type="dcterms:W3CDTF">2023-03-26T19:32:23Z</dcterms:modified>
</cp:coreProperties>
</file>